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sldIdLst>
    <p:sldId id="335" r:id="rId5"/>
    <p:sldId id="351" r:id="rId6"/>
    <p:sldId id="361" r:id="rId7"/>
    <p:sldId id="384" r:id="rId8"/>
    <p:sldId id="368" r:id="rId9"/>
    <p:sldId id="386" r:id="rId10"/>
    <p:sldId id="385" r:id="rId11"/>
    <p:sldId id="369" r:id="rId12"/>
    <p:sldId id="371" r:id="rId13"/>
    <p:sldId id="387" r:id="rId14"/>
    <p:sldId id="370" r:id="rId15"/>
    <p:sldId id="372" r:id="rId16"/>
    <p:sldId id="373" r:id="rId17"/>
    <p:sldId id="374" r:id="rId18"/>
    <p:sldId id="375" r:id="rId19"/>
    <p:sldId id="376" r:id="rId20"/>
    <p:sldId id="378" r:id="rId21"/>
    <p:sldId id="377" r:id="rId22"/>
    <p:sldId id="379" r:id="rId23"/>
    <p:sldId id="380" r:id="rId24"/>
    <p:sldId id="382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Smith" initials="NS" lastIdx="5" clrIdx="0">
    <p:extLst>
      <p:ext uri="{19B8F6BF-5375-455C-9EA6-DF929625EA0E}">
        <p15:presenceInfo xmlns:p15="http://schemas.microsoft.com/office/powerpoint/2012/main" userId="f0425a0d9f426aba" providerId="Windows Live"/>
      </p:ext>
    </p:extLst>
  </p:cmAuthor>
  <p:cmAuthor id="2" name="nwraysmith@gmail.com" initials="nw" lastIdx="2" clrIdx="1">
    <p:extLst>
      <p:ext uri="{19B8F6BF-5375-455C-9EA6-DF929625EA0E}">
        <p15:presenceInfo xmlns:p15="http://schemas.microsoft.com/office/powerpoint/2012/main" userId="S::urn:spo:guest#nwraysmith@gmail.com::" providerId="AD"/>
      </p:ext>
    </p:extLst>
  </p:cmAuthor>
  <p:cmAuthor id="3" name="ryan.koenig@hotmail.ca" initials="ry" lastIdx="2" clrIdx="2">
    <p:extLst>
      <p:ext uri="{19B8F6BF-5375-455C-9EA6-DF929625EA0E}">
        <p15:presenceInfo xmlns:p15="http://schemas.microsoft.com/office/powerpoint/2012/main" userId="S::urn:spo:guest#ryan.koenig@hotmail.c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7A509-E389-85C6-F34C-9B313E74CDE3}" v="4" dt="2021-05-07T22:54:49.693"/>
    <p1510:client id="{95E8DA12-4F19-6B80-7566-8C24B47FD671}" v="8" dt="2021-05-08T15:55:00.582"/>
    <p1510:client id="{B7EEC59F-6085-0000-A4B1-1133A1048F00}" v="5" dt="2021-05-08T16:11:15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67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wraysmith@gmail.com" userId="S::urn:spo:guest#nwraysmith@gmail.com::" providerId="AD" clId="Web-{8367A509-E389-85C6-F34C-9B313E74CDE3}"/>
    <pc:docChg chg="">
      <pc:chgData name="nwraysmith@gmail.com" userId="S::urn:spo:guest#nwraysmith@gmail.com::" providerId="AD" clId="Web-{8367A509-E389-85C6-F34C-9B313E74CDE3}" dt="2021-05-07T22:54:49.693" v="3"/>
      <pc:docMkLst>
        <pc:docMk/>
      </pc:docMkLst>
      <pc:sldChg chg="addCm modCm">
        <pc:chgData name="nwraysmith@gmail.com" userId="S::urn:spo:guest#nwraysmith@gmail.com::" providerId="AD" clId="Web-{8367A509-E389-85C6-F34C-9B313E74CDE3}" dt="2021-05-07T22:54:49.693" v="3"/>
        <pc:sldMkLst>
          <pc:docMk/>
          <pc:sldMk cId="1341168471" sldId="385"/>
        </pc:sldMkLst>
      </pc:sldChg>
      <pc:sldChg chg="addCm modCm">
        <pc:chgData name="nwraysmith@gmail.com" userId="S::urn:spo:guest#nwraysmith@gmail.com::" providerId="AD" clId="Web-{8367A509-E389-85C6-F34C-9B313E74CDE3}" dt="2021-05-07T22:54:38.615" v="1"/>
        <pc:sldMkLst>
          <pc:docMk/>
          <pc:sldMk cId="3563375699" sldId="386"/>
        </pc:sldMkLst>
      </pc:sldChg>
    </pc:docChg>
  </pc:docChgLst>
  <pc:docChgLst>
    <pc:chgData name="nwraysmith@gmail.com" userId="S::urn:spo:guest#nwraysmith@gmail.com::" providerId="AD" clId="Web-{B7EEC59F-6085-0000-A4B1-1133A1048F00}"/>
    <pc:docChg chg="modSld">
      <pc:chgData name="nwraysmith@gmail.com" userId="S::urn:spo:guest#nwraysmith@gmail.com::" providerId="AD" clId="Web-{B7EEC59F-6085-0000-A4B1-1133A1048F00}" dt="2021-05-08T16:11:15.378" v="3"/>
      <pc:docMkLst>
        <pc:docMk/>
      </pc:docMkLst>
      <pc:sldChg chg="delCm">
        <pc:chgData name="nwraysmith@gmail.com" userId="S::urn:spo:guest#nwraysmith@gmail.com::" providerId="AD" clId="Web-{B7EEC59F-6085-0000-A4B1-1133A1048F00}" dt="2021-05-08T16:11:15.378" v="3"/>
        <pc:sldMkLst>
          <pc:docMk/>
          <pc:sldMk cId="1341168471" sldId="385"/>
        </pc:sldMkLst>
      </pc:sldChg>
      <pc:sldChg chg="modSp delCm">
        <pc:chgData name="nwraysmith@gmail.com" userId="S::urn:spo:guest#nwraysmith@gmail.com::" providerId="AD" clId="Web-{B7EEC59F-6085-0000-A4B1-1133A1048F00}" dt="2021-05-08T16:11:06.956" v="2"/>
        <pc:sldMkLst>
          <pc:docMk/>
          <pc:sldMk cId="3563375699" sldId="386"/>
        </pc:sldMkLst>
        <pc:spChg chg="mod">
          <ac:chgData name="nwraysmith@gmail.com" userId="S::urn:spo:guest#nwraysmith@gmail.com::" providerId="AD" clId="Web-{B7EEC59F-6085-0000-A4B1-1133A1048F00}" dt="2021-05-08T16:10:43.487" v="1" actId="20577"/>
          <ac:spMkLst>
            <pc:docMk/>
            <pc:sldMk cId="3563375699" sldId="386"/>
            <ac:spMk id="7" creationId="{11EF0A06-755C-46C8-8507-EBB7658BAA1C}"/>
          </ac:spMkLst>
        </pc:spChg>
      </pc:sldChg>
    </pc:docChg>
  </pc:docChgLst>
  <pc:docChgLst>
    <pc:chgData name="ryan.koenig@hotmail.ca" userId="S::urn:spo:guest#ryan.koenig@hotmail.ca::" providerId="AD" clId="Web-{95E8DA12-4F19-6B80-7566-8C24B47FD671}"/>
    <pc:docChg chg="modSld">
      <pc:chgData name="ryan.koenig@hotmail.ca" userId="S::urn:spo:guest#ryan.koenig@hotmail.ca::" providerId="AD" clId="Web-{95E8DA12-4F19-6B80-7566-8C24B47FD671}" dt="2021-05-08T15:55:00.582" v="4"/>
      <pc:docMkLst>
        <pc:docMk/>
      </pc:docMkLst>
      <pc:sldChg chg="modSp addCm">
        <pc:chgData name="ryan.koenig@hotmail.ca" userId="S::urn:spo:guest#ryan.koenig@hotmail.ca::" providerId="AD" clId="Web-{95E8DA12-4F19-6B80-7566-8C24B47FD671}" dt="2021-05-08T15:55:00.582" v="4"/>
        <pc:sldMkLst>
          <pc:docMk/>
          <pc:sldMk cId="1341168471" sldId="385"/>
        </pc:sldMkLst>
        <pc:picChg chg="mod">
          <ac:chgData name="ryan.koenig@hotmail.ca" userId="S::urn:spo:guest#ryan.koenig@hotmail.ca::" providerId="AD" clId="Web-{95E8DA12-4F19-6B80-7566-8C24B47FD671}" dt="2021-05-08T15:52:09.223" v="1"/>
          <ac:picMkLst>
            <pc:docMk/>
            <pc:sldMk cId="1341168471" sldId="385"/>
            <ac:picMk id="1028" creationId="{E7B6A25F-7199-48F7-B773-A0C425DB4D47}"/>
          </ac:picMkLst>
        </pc:picChg>
      </pc:sldChg>
      <pc:sldChg chg="modSp addCm">
        <pc:chgData name="ryan.koenig@hotmail.ca" userId="S::urn:spo:guest#ryan.koenig@hotmail.ca::" providerId="AD" clId="Web-{95E8DA12-4F19-6B80-7566-8C24B47FD671}" dt="2021-05-08T15:54:54.394" v="3"/>
        <pc:sldMkLst>
          <pc:docMk/>
          <pc:sldMk cId="3563375699" sldId="386"/>
        </pc:sldMkLst>
        <pc:picChg chg="mod">
          <ac:chgData name="ryan.koenig@hotmail.ca" userId="S::urn:spo:guest#ryan.koenig@hotmail.ca::" providerId="AD" clId="Web-{95E8DA12-4F19-6B80-7566-8C24B47FD671}" dt="2021-05-08T15:54:22.957" v="2"/>
          <ac:picMkLst>
            <pc:docMk/>
            <pc:sldMk cId="3563375699" sldId="386"/>
            <ac:picMk id="1028" creationId="{E7B6A25F-7199-48F7-B773-A0C425DB4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953875" cy="6305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906250" cy="62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10460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Data 599</a:t>
            </a:r>
            <a:r>
              <a:rPr lang="en-US"/>
              <a:t>      Mitch Harris, Ryan Koenig, Nathan Smith 	May 11, 2021 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9863322" cy="2113466"/>
          </a:xfrm>
        </p:spPr>
        <p:txBody>
          <a:bodyPr/>
          <a:lstStyle/>
          <a:p>
            <a:r>
              <a:rPr lang="en-US" sz="4800"/>
              <a:t>Urban Data Lab Capstone Project</a:t>
            </a:r>
            <a:br>
              <a:rPr lang="en-US" sz="4000"/>
            </a:br>
            <a:r>
              <a:rPr lang="en-US" sz="400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B3AC1-7585-4D99-87DA-584C82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69" y="1962294"/>
            <a:ext cx="9828661" cy="4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Approach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Meetings / Communication 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Description of Tools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B1391-FB3D-456C-A966-5147516D05AB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 week sprints with weekly scrum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High-level schedule tracking with Gantt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Task allocation and tracking using Kanban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stand-ups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Twice weekly meetings with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Templates setup for: meeting minutes, scrums planning, weekly presentations, logs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488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Meetings /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8D327C-2B66-4C65-80F3-2D601F829520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Daily internal stand-ups at 10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scrum planning with client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Weekly technical project meetings with client on Monday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Internal MDS Team slack channel used for general team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slack channel setup with client for client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OneDrive setup for file sharing with client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577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Management</a:t>
            </a:r>
            <a:br>
              <a:rPr lang="en-US"/>
            </a:br>
            <a:r>
              <a:rPr lang="en-US" sz="3000"/>
              <a:t>Description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2A865-2B9E-4C48-B4B4-F23C13F437E4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GitHub</a:t>
            </a:r>
            <a:r>
              <a:rPr lang="en-US" sz="2000"/>
              <a:t> repo for MDS Team project organization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Clubhouse.io </a:t>
            </a:r>
            <a:r>
              <a:rPr lang="en-US" sz="2000"/>
              <a:t>for 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Slack </a:t>
            </a:r>
            <a:r>
              <a:rPr lang="en-US" sz="2000"/>
              <a:t>for internal and external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OneDrive </a:t>
            </a:r>
            <a:r>
              <a:rPr lang="en-US" sz="2000"/>
              <a:t>for 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Word/Excel/PowerPoint </a:t>
            </a:r>
            <a:r>
              <a:rPr lang="en-US" sz="2000"/>
              <a:t>for templates</a:t>
            </a:r>
          </a:p>
        </p:txBody>
      </p:sp>
    </p:spTree>
    <p:extLst>
      <p:ext uri="{BB962C8B-B14F-4D97-AF65-F5344CB8AC3E}">
        <p14:creationId xmlns:p14="http://schemas.microsoft.com/office/powerpoint/2010/main" val="194642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Previous Week Summary (May 3-9)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Next Week Planning (May 10-16)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>
                <a:cs typeface="Calibri"/>
              </a:rPr>
              <a:t>Timeline Reflection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Tasks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83102"/>
            <a:ext cx="9791700" cy="3568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45247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Initial kick-off meeting with UDL (Mon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Second meeting with UDL based on project selection (Wed May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Set up project templates (meeting minutes, logs, team document)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Kanban project management setup on Clubhouse.io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Proposal,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Project background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High-level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Proposal presentation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05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94C500-A21D-4E55-94E1-177D317663DE}"/>
              </a:ext>
            </a:extLst>
          </p:cNvPr>
          <p:cNvSpPr txBox="1">
            <a:spLocks/>
          </p:cNvSpPr>
          <p:nvPr/>
        </p:nvSpPr>
        <p:spPr>
          <a:xfrm>
            <a:off x="1028699" y="2428619"/>
            <a:ext cx="10086976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3"/>
                </a:solidFill>
              </a:rPr>
              <a:t>Nate:</a:t>
            </a:r>
            <a:r>
              <a:rPr lang="en-US" sz="2000"/>
              <a:t>		Project templates, reviewed background information, proposal</a:t>
            </a:r>
          </a:p>
          <a:p>
            <a:endParaRPr lang="en-US" sz="2000" b="1"/>
          </a:p>
          <a:p>
            <a:r>
              <a:rPr lang="en-US" sz="2000" b="1">
                <a:solidFill>
                  <a:schemeClr val="accent3"/>
                </a:solidFill>
              </a:rPr>
              <a:t>Mitch:	</a:t>
            </a:r>
            <a:r>
              <a:rPr lang="en-US" sz="2000"/>
              <a:t>	Project schedule, Kanban set up in Clubhouse.io, high-level literature 			review</a:t>
            </a:r>
          </a:p>
          <a:p>
            <a:endParaRPr lang="en-US" sz="2000"/>
          </a:p>
          <a:p>
            <a:r>
              <a:rPr lang="en-US" sz="2000" b="1">
                <a:solidFill>
                  <a:schemeClr val="accent3"/>
                </a:solidFill>
              </a:rPr>
              <a:t>Ryan:	</a:t>
            </a:r>
            <a:r>
              <a:rPr lang="en-US" sz="2000"/>
              <a:t>	Reviewed background information, proposal</a:t>
            </a:r>
            <a:r>
              <a:rPr lang="en-US"/>
              <a:t>		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5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Previous Week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2D64C-7A74-4F54-BE39-917963439AAF}"/>
              </a:ext>
            </a:extLst>
          </p:cNvPr>
          <p:cNvSpPr txBox="1">
            <a:spLocks/>
          </p:cNvSpPr>
          <p:nvPr/>
        </p:nvSpPr>
        <p:spPr>
          <a:xfrm>
            <a:off x="1181100" y="2438403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A4B542-AD86-4947-BE50-B8A0EC20CC09}"/>
              </a:ext>
            </a:extLst>
          </p:cNvPr>
          <p:cNvSpPr txBox="1">
            <a:spLocks/>
          </p:cNvSpPr>
          <p:nvPr/>
        </p:nvSpPr>
        <p:spPr>
          <a:xfrm>
            <a:off x="1028700" y="2183995"/>
            <a:ext cx="10464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Defining project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Multiple project options provided (buildings vs traffic, vs natural assets data)</a:t>
            </a:r>
          </a:p>
          <a:p>
            <a:pPr lvl="1"/>
            <a:endParaRPr lang="en-US"/>
          </a:p>
          <a:p>
            <a:r>
              <a:rPr lang="en-US" sz="2000" b="1"/>
              <a:t>Constraining the scope given the project timeline</a:t>
            </a: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Timeline is tight given the 7 weeks instead of 9 from last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There are multiple additional items that could be completed as part of this scope</a:t>
            </a:r>
          </a:p>
          <a:p>
            <a:pPr lvl="1"/>
            <a:r>
              <a:rPr lang="en-US"/>
              <a:t> </a:t>
            </a:r>
          </a:p>
          <a:p>
            <a:r>
              <a:rPr lang="en-US" sz="2000" b="1"/>
              <a:t>Understanding data and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Multiple databases and many types of data, had to understand quickly to define the scope in a short period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787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18310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Week 2: Data and System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Select Project and Complete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Understand Data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Learn </a:t>
            </a:r>
            <a:r>
              <a:rPr lang="en-US" sz="2000" err="1"/>
              <a:t>InfluxDB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Simulate Streaming in </a:t>
            </a:r>
            <a:r>
              <a:rPr lang="en-US" sz="2000" err="1"/>
              <a:t>InfluxDB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Anomaly Detection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Start Anomaly Detection Modelling (secondary)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07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>
                <a:cs typeface="Calibri"/>
              </a:rPr>
              <a:t>1. </a:t>
            </a:r>
            <a:r>
              <a:rPr lang="en-US">
                <a:cs typeface="Calibri"/>
              </a:rPr>
              <a:t>Urban Data Lab</a:t>
            </a:r>
          </a:p>
          <a:p>
            <a:pPr>
              <a:lnSpc>
                <a:spcPct val="110000"/>
              </a:lnSpc>
            </a:pPr>
            <a:r>
              <a:rPr lang="en-US" b="1">
                <a:cs typeface="Calibri"/>
              </a:rPr>
              <a:t>2. </a:t>
            </a:r>
            <a:r>
              <a:rPr lang="en-US">
                <a:cs typeface="Calibri"/>
              </a:rPr>
              <a:t>Project Overview</a:t>
            </a:r>
          </a:p>
          <a:p>
            <a:pPr>
              <a:lnSpc>
                <a:spcPct val="110000"/>
              </a:lnSpc>
            </a:pPr>
            <a:r>
              <a:rPr lang="en-US" b="1">
                <a:cs typeface="Calibri"/>
              </a:rPr>
              <a:t>3. </a:t>
            </a:r>
            <a:r>
              <a:rPr lang="en-US">
                <a:cs typeface="Calibri"/>
              </a:rPr>
              <a:t>Project Management</a:t>
            </a:r>
          </a:p>
          <a:p>
            <a:pPr>
              <a:lnSpc>
                <a:spcPct val="110000"/>
              </a:lnSpc>
            </a:pPr>
            <a:r>
              <a:rPr lang="en-US" b="1">
                <a:cs typeface="Calibri"/>
              </a:rPr>
              <a:t>4. </a:t>
            </a:r>
            <a:r>
              <a:rPr lang="en-US">
                <a:cs typeface="Calibri"/>
              </a:rPr>
              <a:t>Next Steps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Next Week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028699" y="2269727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Learning Curve on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Need to ensure we’re initially working with a constrained data set and the EDA is able to provide a good understanding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sz="2000" b="1"/>
              <a:t>Learning Curve on </a:t>
            </a:r>
            <a:r>
              <a:rPr lang="en-US" sz="2000" b="1" err="1"/>
              <a:t>InfluxDB</a:t>
            </a:r>
            <a:endParaRPr lang="en-US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Focus on learning what is needed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sz="2000" b="1"/>
              <a:t>Anomaly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a short-list of methods and start on modelling as possible to keep on schedule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73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Status</a:t>
            </a:r>
            <a:br>
              <a:rPr lang="en-US"/>
            </a:br>
            <a:r>
              <a:rPr lang="en-US" sz="3000"/>
              <a:t>Timeline Reflection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700BF-19CD-4D74-9447-41889C56E693}"/>
              </a:ext>
            </a:extLst>
          </p:cNvPr>
          <p:cNvSpPr txBox="1">
            <a:spLocks/>
          </p:cNvSpPr>
          <p:nvPr/>
        </p:nvSpPr>
        <p:spPr>
          <a:xfrm>
            <a:off x="1101201" y="2251972"/>
            <a:ext cx="97917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Currently on track, heading into the first post-proposal week.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647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D6534-C18A-6F43-BFAE-88E2F83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2354531"/>
            <a:ext cx="4876800" cy="1152149"/>
          </a:xfrm>
        </p:spPr>
        <p:txBody>
          <a:bodyPr/>
          <a:lstStyle/>
          <a:p>
            <a:r>
              <a:rPr lang="en-US" b="1"/>
              <a:t>Mitch Harris</a:t>
            </a:r>
          </a:p>
          <a:p>
            <a:r>
              <a:rPr lang="en-US" b="1"/>
              <a:t>Ryan Koenig</a:t>
            </a:r>
          </a:p>
          <a:p>
            <a:r>
              <a:rPr lang="en-US" b="1"/>
              <a:t>Nathan Smith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37C36-233D-4261-A151-481DEB983F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E90-6DC0-4BAD-AFD2-6566038ECD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/>
              <a:t>Proposal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7A24-2FBF-455B-A18C-4427CDDB875E}"/>
              </a:ext>
            </a:extLst>
          </p:cNvPr>
          <p:cNvSpPr txBox="1"/>
          <p:nvPr/>
        </p:nvSpPr>
        <p:spPr>
          <a:xfrm>
            <a:off x="227838" y="5923002"/>
            <a:ext cx="438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Photo by </a:t>
            </a:r>
            <a:r>
              <a:rPr lang="en-US" sz="12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</a:t>
            </a:r>
            <a:r>
              <a:rPr lang="en-US" sz="12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Spiske</a:t>
            </a:r>
            <a:r>
              <a:rPr lang="en-US" sz="1200">
                <a:solidFill>
                  <a:schemeClr val="bg1"/>
                </a:solidFill>
              </a:rPr>
              <a:t> on </a:t>
            </a:r>
            <a:r>
              <a:rPr lang="en-US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485E91-8B2E-42EB-AE3D-84E04C06E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196382"/>
            <a:ext cx="9791700" cy="4000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F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ounded in 2019 to advance data access, data management and data analytics capabilities on the University of British Columbia campus with the goal of addressing campus-wide sustainability challenges.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Provides open access of UBC sustainability data to researchers, policymakers and operational staff. </a:t>
            </a:r>
          </a:p>
          <a:p>
            <a:endParaRPr lang="en-CA" sz="2000" b="0" i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rgbClr val="000000"/>
                </a:solidFill>
                <a:latin typeface="+mj-lt"/>
              </a:rPr>
              <a:t>S</a:t>
            </a:r>
            <a:r>
              <a:rPr lang="en-CA" sz="2000" b="0" i="0">
                <a:solidFill>
                  <a:srgbClr val="000000"/>
                </a:solidFill>
                <a:effectLst/>
                <a:latin typeface="+mj-lt"/>
              </a:rPr>
              <a:t>upports the monitoring and measurement of sustainability performance for buildings, transportation, and specifically as it relates to the policy commitments of UBC Sustainability Initiative and Campus and Community Planning.</a:t>
            </a:r>
            <a:endParaRPr lang="en-US" sz="200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6091191" cy="645284"/>
          </a:xfrm>
        </p:spPr>
        <p:txBody>
          <a:bodyPr/>
          <a:lstStyle/>
          <a:p>
            <a:r>
              <a:rPr lang="en-US"/>
              <a:t>Urban Data Lab (UDL)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281F60E-78CA-D146-A626-AB0418571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9" y="2292102"/>
            <a:ext cx="9791700" cy="4000232"/>
          </a:xfrm>
        </p:spPr>
        <p:txBody>
          <a:bodyPr/>
          <a:lstStyle/>
          <a:p>
            <a:r>
              <a:rPr lang="en-US" sz="2000"/>
              <a:t>The UDL Team includes:</a:t>
            </a:r>
          </a:p>
          <a:p>
            <a:r>
              <a:rPr lang="en-US" sz="2000" b="1"/>
              <a:t>Mike Kennedy</a:t>
            </a:r>
            <a:r>
              <a:rPr lang="en-US" sz="2000"/>
              <a:t>, Ph.D. - Project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High-level involvement in the Capstone Project</a:t>
            </a:r>
          </a:p>
          <a:p>
            <a:r>
              <a:rPr lang="en-US" sz="2000" b="1" err="1"/>
              <a:t>Jiachen</a:t>
            </a:r>
            <a:r>
              <a:rPr lang="en-US" sz="2000" b="1"/>
              <a:t> Wei</a:t>
            </a:r>
            <a:r>
              <a:rPr lang="en-US" sz="2000"/>
              <a:t>, MDS – Research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Main point of contact for Capstone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Previous MDS Okanagan alumni</a:t>
            </a:r>
          </a:p>
          <a:p>
            <a:r>
              <a:rPr lang="en-US" sz="2000" b="1"/>
              <a:t>Ibrahim El-</a:t>
            </a:r>
            <a:r>
              <a:rPr lang="en-US" sz="2000" b="1" err="1"/>
              <a:t>chami</a:t>
            </a:r>
            <a:r>
              <a:rPr lang="en-US" sz="2000"/>
              <a:t>, Ph.D. – Postdoctoral Researcher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be supporting the Capstone Project and specializes in IoT and AI systems as part of smart energy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8482F-A983-4477-88E0-2F3C0D30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75" y="381000"/>
            <a:ext cx="1740025" cy="1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9802057" cy="290453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Real-time Anomaly Detection with Smart Building Sensor Data</a:t>
            </a:r>
          </a:p>
          <a:p>
            <a:pPr>
              <a:lnSpc>
                <a:spcPct val="110000"/>
              </a:lnSpc>
            </a:pP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B9-F955-4193-88D9-F4EA85D547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FA8-4599-46DB-9C0B-749220AC2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building sensor data managed by UBC Energy and Water Services (EWS)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The EWS data are stored on two databases: ION and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has access to these databases and records data in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8658" y="2658865"/>
            <a:ext cx="3431488" cy="30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F0A06-755C-46C8-8507-EBB7658BAA1C}"/>
              </a:ext>
            </a:extLst>
          </p:cNvPr>
          <p:cNvSpPr txBox="1">
            <a:spLocks/>
          </p:cNvSpPr>
          <p:nvPr/>
        </p:nvSpPr>
        <p:spPr>
          <a:xfrm>
            <a:off x="1028699" y="2383542"/>
            <a:ext cx="5138262" cy="40002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UDL have noticed inconsistent/erroneous data and there is no system currently in place to catch or flag these data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UDL are interested in deployment of an anomaly detection system capable of notifying users of unusual behavior</a:t>
            </a:r>
          </a:p>
          <a:p>
            <a:endParaRPr lang="en-CA" sz="20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E7B6A25F-7199-48F7-B773-A0C425D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376" y="2510102"/>
            <a:ext cx="4580972" cy="312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188284-2E86-4772-BC66-71724B4684C5}"/>
              </a:ext>
            </a:extLst>
          </p:cNvPr>
          <p:cNvSpPr txBox="1">
            <a:spLocks/>
          </p:cNvSpPr>
          <p:nvPr/>
        </p:nvSpPr>
        <p:spPr>
          <a:xfrm>
            <a:off x="1028698" y="2286003"/>
            <a:ext cx="9624505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Select a subset of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SkySpark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 data and simulate real-time streaming from </a:t>
            </a:r>
            <a:r>
              <a:rPr lang="en-US" sz="2000" err="1">
                <a:solidFill>
                  <a:srgbClr val="000000"/>
                </a:solidFill>
                <a:latin typeface="+mj-lt"/>
              </a:rPr>
              <a:t>InfluxDB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Various anomaly detection models will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A pipeline with the anomaly detection model and any required data cleaning will be tested using the simulated streaming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The system may be twinned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The system may be tested/implemented on additional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</a:rPr>
              <a:t>Output from the detection model will be provided in dashboard format, ideally with a notification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5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81000"/>
            <a:ext cx="10086976" cy="1263352"/>
          </a:xfrm>
        </p:spPr>
        <p:txBody>
          <a:bodyPr/>
          <a:lstStyle/>
          <a:p>
            <a:r>
              <a:rPr lang="en-US"/>
              <a:t>Project Overview</a:t>
            </a:r>
            <a:br>
              <a:rPr lang="en-US"/>
            </a:br>
            <a:r>
              <a:rPr lang="en-US" sz="300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9791700" cy="3568696"/>
          </a:xfrm>
        </p:spPr>
        <p:txBody>
          <a:bodyPr/>
          <a:lstStyle/>
          <a:p>
            <a:endParaRPr lang="en-US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B39E-73CB-4B96-BBFA-E350F71F2E1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/>
          <a:lstStyle/>
          <a:p>
            <a:r>
              <a:rPr lang="en-US"/>
              <a:t>May 11,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25C0-C28C-43A9-A830-FCBFC8BAA6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98180" y="6294120"/>
            <a:ext cx="1462788" cy="1828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D7C954-EACB-446B-B405-6ED412CA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5105"/>
              </p:ext>
            </p:extLst>
          </p:nvPr>
        </p:nvGraphicFramePr>
        <p:xfrm>
          <a:off x="5821902" y="2263812"/>
          <a:ext cx="55318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489">
                  <a:extLst>
                    <a:ext uri="{9D8B030D-6E8A-4147-A177-3AD203B41FA5}">
                      <a16:colId xmlns:a16="http://schemas.microsoft.com/office/drawing/2014/main" val="2861931883"/>
                    </a:ext>
                  </a:extLst>
                </a:gridCol>
                <a:gridCol w="4687409">
                  <a:extLst>
                    <a:ext uri="{9D8B030D-6E8A-4147-A177-3AD203B41FA5}">
                      <a16:colId xmlns:a16="http://schemas.microsoft.com/office/drawing/2014/main" val="80843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Project Definitional and 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and System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Anomaly Detection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Streaming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17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8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738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A20C31-A7F6-4BB3-8E05-1D1FCCDB624C}"/>
              </a:ext>
            </a:extLst>
          </p:cNvPr>
          <p:cNvSpPr txBox="1">
            <a:spLocks/>
          </p:cNvSpPr>
          <p:nvPr/>
        </p:nvSpPr>
        <p:spPr>
          <a:xfrm>
            <a:off x="1028699" y="2286003"/>
            <a:ext cx="4564234" cy="40977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+mj-lt"/>
              </a:rPr>
              <a:t>Weekly goals are provided to define the scope and allow continuous tracking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Each goal has a subset of items (described in more detail in the proposal)</a:t>
            </a:r>
          </a:p>
          <a:p>
            <a:endParaRPr lang="en-US" sz="2000">
              <a:solidFill>
                <a:srgbClr val="000000"/>
              </a:solidFill>
              <a:latin typeface="+mj-lt"/>
            </a:endParaRPr>
          </a:p>
          <a:p>
            <a:r>
              <a:rPr lang="en-US" sz="200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69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Theme1</vt:lpstr>
      <vt:lpstr>Urban Data Lab Capstone Project Proposal Presentation</vt:lpstr>
      <vt:lpstr>Outline</vt:lpstr>
      <vt:lpstr>Urban Data Lab (UDL)</vt:lpstr>
      <vt:lpstr>Urban Data Lab (UDL)</vt:lpstr>
      <vt:lpstr>Project Overview</vt:lpstr>
      <vt:lpstr>Project Overview Background</vt:lpstr>
      <vt:lpstr>Project Overview Background</vt:lpstr>
      <vt:lpstr>Project Overview Approach</vt:lpstr>
      <vt:lpstr>Project Overview Schedule</vt:lpstr>
      <vt:lpstr>Project Overview Schedule</vt:lpstr>
      <vt:lpstr>Project Management</vt:lpstr>
      <vt:lpstr>Project Management Approach</vt:lpstr>
      <vt:lpstr>Project Management Meetings / Communication</vt:lpstr>
      <vt:lpstr>Project Management Description of Tools</vt:lpstr>
      <vt:lpstr>Project Status</vt:lpstr>
      <vt:lpstr>Project Status Previous Week Tasks Completed</vt:lpstr>
      <vt:lpstr>Project Status Previous Week Individual Contributions</vt:lpstr>
      <vt:lpstr>Project Status Previous Week Challenges</vt:lpstr>
      <vt:lpstr>Project Status Next Week Tasks</vt:lpstr>
      <vt:lpstr>Project Status Next Week Challenges</vt:lpstr>
      <vt:lpstr>Project Status Timeline Reflection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Anomaly Detection Proposed Method</dc:title>
  <dc:creator>Nathan Smith</dc:creator>
  <cp:revision>1</cp:revision>
  <dcterms:created xsi:type="dcterms:W3CDTF">2021-04-15T15:10:01Z</dcterms:created>
  <dcterms:modified xsi:type="dcterms:W3CDTF">2021-05-08T16:11:26Z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